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3"/>
    <p:sldId id="257" r:id="rId4"/>
    <p:sldId id="306" r:id="rId5"/>
    <p:sldId id="309" r:id="rId6"/>
    <p:sldId id="351" r:id="rId7"/>
    <p:sldId id="278" r:id="rId8"/>
    <p:sldId id="292" r:id="rId9"/>
    <p:sldId id="318" r:id="rId10"/>
    <p:sldId id="385" r:id="rId11"/>
    <p:sldId id="386" r:id="rId12"/>
    <p:sldId id="319" r:id="rId13"/>
    <p:sldId id="320" r:id="rId14"/>
    <p:sldId id="323" r:id="rId15"/>
    <p:sldId id="324" r:id="rId16"/>
    <p:sldId id="321" r:id="rId17"/>
    <p:sldId id="325" r:id="rId18"/>
    <p:sldId id="326" r:id="rId19"/>
    <p:sldId id="327" r:id="rId20"/>
    <p:sldId id="328" r:id="rId21"/>
    <p:sldId id="329" r:id="rId22"/>
    <p:sldId id="332" r:id="rId23"/>
    <p:sldId id="333" r:id="rId24"/>
    <p:sldId id="334" r:id="rId25"/>
    <p:sldId id="336" r:id="rId26"/>
    <p:sldId id="335" r:id="rId27"/>
    <p:sldId id="338" r:id="rId28"/>
    <p:sldId id="389" r:id="rId29"/>
    <p:sldId id="390" r:id="rId30"/>
    <p:sldId id="337" r:id="rId31"/>
    <p:sldId id="410" r:id="rId32"/>
    <p:sldId id="388" r:id="rId33"/>
    <p:sldId id="330" r:id="rId34"/>
    <p:sldId id="412" r:id="rId35"/>
    <p:sldId id="413" r:id="rId36"/>
    <p:sldId id="31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1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210" y="10"/>
      </p:cViewPr>
      <p:guideLst>
        <p:guide orient="horz" pos="213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9AB1D-BD36-44F7-855D-50220D8F086B}" type="datetimeFigureOut">
              <a:rPr lang="en-CA" smtClean="0"/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BF212-2863-474C-B8CA-2BE03C0D32BB}" type="slidenum">
              <a:rPr lang="en-CA" smtClean="0"/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11BC-A0A1-4CFE-9903-2DA64F28A69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EA75D-011A-4A38-86CC-766416283D2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DA163-3B05-458F-94DC-50CC1489FE7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FFE37-0B27-4878-9A76-65A73C454E0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FACA-628F-4633-BC97-E7561E757E0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FEB0-805B-4B7C-A500-0B8EEA5CB78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9848-E687-47AC-B8EC-B4D943CD6D18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B59B-7FF5-4365-907A-B564BEE368B3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DC13-578F-4959-93D9-5D4D582F9DF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4081-EE77-462A-AD22-E69854E629B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F945-5C19-4B62-9502-9C38609A83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BCAB9-134B-41F7-9410-AF904FF6C72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316484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r>
              <a:rPr lang="zh-CN" altLang="en-US" sz="6000" dirty="0" smtClean="0"/>
              <a:t>同心建造</a:t>
            </a:r>
            <a:r>
              <a:rPr lang="en-US" altLang="zh-CN" sz="6000" dirty="0" smtClean="0"/>
              <a:t>---	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1" cstate="print"/>
          <a:srcRect l="16949" t="7692" r="18644" b="7692"/>
          <a:stretch>
            <a:fillRect/>
          </a:stretch>
        </p:blipFill>
        <p:spPr bwMode="auto">
          <a:xfrm>
            <a:off x="5257800" y="1264285"/>
            <a:ext cx="1244600" cy="144081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747645"/>
            <a:ext cx="7272655" cy="409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159385"/>
            <a:ext cx="8907780" cy="6562090"/>
          </a:xfrm>
        </p:spPr>
        <p:txBody>
          <a:bodyPr>
            <a:normAutofit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、与  神同行</a:t>
            </a:r>
            <a:endParaRPr lang="zh-CN" altLang="en-US"/>
          </a:p>
          <a:p>
            <a:r>
              <a:rPr lang="zh-CN"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</a:t>
            </a:r>
            <a:r>
              <a:rPr lang="en-US" altLang="zh-CN"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22以诺生玛土撒拉之后，</a:t>
            </a:r>
            <a:r>
              <a:rPr sz="3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与　神同行三百年</a:t>
            </a:r>
            <a:r>
              <a:rPr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，并且生儿养女。</a:t>
            </a:r>
            <a:endParaRPr sz="3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犹1:14亚当的七世孙以诺曾预言这些人说：“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看哪，主带着他的千万圣者降临</a:t>
            </a:r>
            <a:r>
              <a:rPr 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，要在众人身上行审判，</a:t>
            </a:r>
            <a:endParaRPr 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829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970915"/>
            <a:ext cx="8907780" cy="5246370"/>
          </a:xfrm>
        </p:spPr>
        <p:txBody>
          <a:bodyPr>
            <a:normAutofit lnSpcReduction="1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、与  神同行</a:t>
            </a:r>
            <a:endParaRPr lang="zh-CN" altLang="en-US"/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摩3:3“二人若不同心，岂能同行呢？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829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970915"/>
            <a:ext cx="8907780" cy="5246370"/>
          </a:xfrm>
        </p:spPr>
        <p:txBody>
          <a:bodyPr>
            <a:normAutofit lnSpcReduction="1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、神的托付（使命）</a:t>
            </a:r>
            <a:endParaRPr lang="zh-CN" altLang="en-US"/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11世界在　神面前败坏，地上满了强暴。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12　神观看世界，见是败坏了；凡有血气的人，在地上都败坏了行为。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13　</a:t>
            </a:r>
            <a:r>
              <a:rPr lang="zh-CN" altLang="en-US" sz="4000" b="1" dirty="0" smtClean="0">
                <a:solidFill>
                  <a:srgbClr val="FFFF00"/>
                </a:solidFill>
                <a:sym typeface="+mn-ea"/>
              </a:rPr>
              <a:t>神就对挪亚说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：“凡有血气的人，他的尽头已经来到我面前，因为地上满了他们的强暴，我要把他们和地一并毁灭。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14</a:t>
            </a:r>
            <a:r>
              <a:rPr lang="zh-CN" altLang="en-US" sz="3600" b="1" dirty="0" smtClean="0">
                <a:solidFill>
                  <a:srgbClr val="FFFF00"/>
                </a:solidFill>
                <a:sym typeface="+mn-ea"/>
              </a:rPr>
              <a:t>你要用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歌斐木造一只方舟，分一间一间地造，里外抹上松香。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829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970915"/>
            <a:ext cx="8907780" cy="5246370"/>
          </a:xfrm>
        </p:spPr>
        <p:txBody>
          <a:bodyPr>
            <a:normAutofit lnSpcReduction="1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、神的托付（使命）</a:t>
            </a:r>
            <a:endParaRPr lang="zh-CN" altLang="en-US"/>
          </a:p>
          <a:p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13　</a:t>
            </a:r>
            <a:r>
              <a:rPr lang="zh-CN" altLang="en-US" sz="3600" b="1" dirty="0" smtClean="0">
                <a:solidFill>
                  <a:srgbClr val="FFFF00"/>
                </a:solidFill>
                <a:sym typeface="+mn-ea"/>
              </a:rPr>
              <a:t>神就对挪亚说</a:t>
            </a:r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：“凡有血气的人，他的尽头已经来到我面前，因为地上满了他们的强暴，我要把他们和地一并毁灭。</a:t>
            </a:r>
            <a:endParaRPr lang="zh-CN" altLang="en-US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14</a:t>
            </a:r>
            <a:r>
              <a:rPr lang="zh-CN" altLang="en-US" b="1" dirty="0" smtClean="0">
                <a:solidFill>
                  <a:srgbClr val="FFFF00"/>
                </a:solidFill>
                <a:sym typeface="+mn-ea"/>
              </a:rPr>
              <a:t>你要用</a:t>
            </a:r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歌斐木造一只方舟，分一间一间地造，里外抹上松香。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>
                <a:solidFill>
                  <a:srgbClr val="FFFF00"/>
                </a:solidFill>
                <a:sym typeface="+mn-ea"/>
              </a:rPr>
              <a:t>挪亚</a:t>
            </a:r>
            <a:r>
              <a:rPr lang="en-US" altLang="zh-CN" sz="3600">
                <a:solidFill>
                  <a:srgbClr val="FFFF00"/>
                </a:solidFill>
                <a:sym typeface="+mn-ea"/>
              </a:rPr>
              <a:t>---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责任重大</a:t>
            </a:r>
            <a:endParaRPr lang="zh-CN" altLang="en-US" sz="3600">
              <a:solidFill>
                <a:srgbClr val="FFFF00"/>
              </a:solidFill>
              <a:sym typeface="+mn-ea"/>
            </a:endParaRPr>
          </a:p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、传悔改之道</a:t>
            </a:r>
            <a:endParaRPr lang="zh-CN" altLang="en-US" sz="3600">
              <a:solidFill>
                <a:schemeClr val="bg1"/>
              </a:solidFill>
            </a:endParaRPr>
          </a:p>
          <a:p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829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970915"/>
            <a:ext cx="8907780" cy="5246370"/>
          </a:xfrm>
        </p:spPr>
        <p:txBody>
          <a:bodyPr>
            <a:normAutofit lnSpcReduction="1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、神的托付（使命）</a:t>
            </a:r>
            <a:endParaRPr lang="zh-CN" altLang="en-US"/>
          </a:p>
          <a:p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13　</a:t>
            </a:r>
            <a:r>
              <a:rPr lang="zh-CN" altLang="en-US" sz="3600" b="1" dirty="0" smtClean="0">
                <a:solidFill>
                  <a:srgbClr val="FFFF00"/>
                </a:solidFill>
                <a:sym typeface="+mn-ea"/>
              </a:rPr>
              <a:t>神就对挪亚说</a:t>
            </a:r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：“凡有血气的人，他的尽头已经来到我面前，因为地上满了他们的强暴，我要把他们和地一并毁灭。</a:t>
            </a:r>
            <a:endParaRPr lang="zh-CN" altLang="en-US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14</a:t>
            </a:r>
            <a:r>
              <a:rPr lang="zh-CN" altLang="en-US" b="1" dirty="0" smtClean="0">
                <a:solidFill>
                  <a:srgbClr val="FFFF00"/>
                </a:solidFill>
                <a:sym typeface="+mn-ea"/>
              </a:rPr>
              <a:t>你要用</a:t>
            </a:r>
            <a:r>
              <a:rPr lang="zh-CN" altLang="en-US" b="1" dirty="0" smtClean="0">
                <a:solidFill>
                  <a:schemeClr val="bg1"/>
                </a:solidFill>
                <a:sym typeface="+mn-ea"/>
              </a:rPr>
              <a:t>歌斐木造一只方舟，分一间一间地造，里外抹上松香。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>
                <a:solidFill>
                  <a:srgbClr val="FFFF00"/>
                </a:solidFill>
                <a:sym typeface="+mn-ea"/>
              </a:rPr>
              <a:t>挪亚</a:t>
            </a:r>
            <a:r>
              <a:rPr lang="en-US" altLang="zh-CN" sz="3600">
                <a:solidFill>
                  <a:srgbClr val="FFFF00"/>
                </a:solidFill>
                <a:sym typeface="+mn-ea"/>
              </a:rPr>
              <a:t>---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责任重大</a:t>
            </a:r>
            <a:endParaRPr lang="zh-CN" altLang="en-US" sz="3600"/>
          </a:p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、传悔改之道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r>
              <a:rPr lang="en-US" altLang="zh-CN" sz="3600">
                <a:solidFill>
                  <a:srgbClr val="FFFF00"/>
                </a:solidFill>
                <a:sym typeface="+mn-ea"/>
              </a:rPr>
              <a:t>B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、造方舟</a:t>
            </a:r>
            <a:endParaRPr lang="zh-CN" altLang="en-US" sz="3600"/>
          </a:p>
          <a:p>
            <a:endParaRPr lang="zh-CN" altLang="en-US" sz="3600">
              <a:solidFill>
                <a:schemeClr val="bg1"/>
              </a:solidFill>
            </a:endParaRPr>
          </a:p>
          <a:p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8293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970915"/>
            <a:ext cx="8907780" cy="5246370"/>
          </a:xfrm>
        </p:spPr>
        <p:txBody>
          <a:bodyPr>
            <a:normAutofit lnSpcReduction="1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、神的托付（使命）</a:t>
            </a:r>
            <a:endParaRPr lang="zh-CN" altLang="en-US"/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17看哪，我要使洪水泛滥在地上，毁灭天下。凡地上有血肉、有气息的活物，无一不死。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18我却要与你立约。你同你的妻，与儿子、儿妇，都要进入方舟。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755"/>
            <a:ext cx="8229600" cy="68770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759460"/>
            <a:ext cx="8907780" cy="5721985"/>
          </a:xfrm>
        </p:spPr>
        <p:txBody>
          <a:bodyPr>
            <a:normAutofit fontScale="9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、神的托付（使命）</a:t>
            </a:r>
            <a:endParaRPr lang="zh-CN" altLang="en-US"/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17看哪，我要使洪水泛滥在地上，毁灭天下。凡地上有血肉、有气息的活物，无一不死。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18我却要与你立约。你同你的妻，与儿子、儿妇，都要进入方舟。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向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家人：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传递异象</a:t>
            </a:r>
            <a:endParaRPr lang="zh-CN" altLang="en-US" sz="36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分享使命</a:t>
            </a:r>
            <a:endParaRPr lang="zh-CN" altLang="en-US" sz="36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一同参与</a:t>
            </a:r>
            <a:endParaRPr lang="zh-CN" altLang="en-US" sz="36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得蒙拯救</a:t>
            </a:r>
            <a:endParaRPr lang="zh-CN" altLang="en-US" sz="36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00" y="118110"/>
            <a:ext cx="9029700" cy="6603365"/>
          </a:xfrm>
        </p:spPr>
        <p:txBody>
          <a:bodyPr>
            <a:normAutofit fontScale="9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3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</a:t>
            </a:r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完全遵行  神旨</a:t>
            </a:r>
            <a:endParaRPr lang="zh-CN" altLang="en-US" sz="4000">
              <a:sym typeface="+mn-ea"/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14你要用歌斐木造一只方舟，分一间一间地造，里外抹上松香。15方舟的造法乃是这样：要长三百肘，宽五十肘，高三十肘。16方舟上边要留透光处，高一肘。方舟的门要开在旁边。方舟要分上、中、下三层。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凡有血肉的活物，每样两个，一公一母，你要带进方舟，好在你那里保全生命。20飞鸟各从其类，牲畜各从其类，地上的昆虫各从其类，每样两个，要到你那里，好保全生命。21你要拿各样食物积蓄起来，好作你和它们的食物。”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  <a:r>
              <a:rPr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挪亚就这样行。凡　神所吩咐的，他都照样行了。</a:t>
            </a: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00" y="118110"/>
            <a:ext cx="9029700" cy="6603365"/>
          </a:xfrm>
        </p:spPr>
        <p:txBody>
          <a:bodyPr>
            <a:normAutofit lnSpcReduction="2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3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</a:t>
            </a:r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完全遵行  神旨</a:t>
            </a:r>
            <a:endParaRPr lang="zh-CN" altLang="en-US" sz="4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1耶和华对挪亚说：“你和你的全家都要进入方舟，因为在这世代中，我见你在我面前是义人。4因为再过七天，我要降雨在地上四十昼夜，把我所造的各种活物都从地上除灭。”</a:t>
            </a:r>
            <a:endParaRPr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挪亚就遵着耶和华所吩咐的行了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sz="40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挪亚就同他的妻和儿子、儿妇，都进入方舟，躲避洪水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00" y="118110"/>
            <a:ext cx="9029700" cy="6603365"/>
          </a:xfrm>
        </p:spPr>
        <p:txBody>
          <a:bodyPr>
            <a:normAutofit lnSpcReduction="20000"/>
          </a:bodyPr>
          <a:p>
            <a:r>
              <a:rPr lang="zh-C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一家之主</a:t>
            </a:r>
            <a:r>
              <a:rPr lang="en-US" alt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3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</a:t>
            </a:r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完全遵行  神旨</a:t>
            </a:r>
            <a:endParaRPr lang="zh-CN" altLang="en-US" sz="4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7挪亚因着信，既蒙　神指示他未见的事，</a:t>
            </a:r>
            <a:r>
              <a:rPr sz="36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动了敬畏的心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，预备了一只方舟，</a:t>
            </a:r>
            <a:r>
              <a:rPr sz="36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使他全家得救</a:t>
            </a:r>
            <a:r>
              <a:rPr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。因此就定了那世代的罪，自己也承受了那从信而来的义</a:t>
            </a:r>
            <a:endParaRPr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889635"/>
            <a:ext cx="9000490" cy="5831205"/>
          </a:xfrm>
        </p:spPr>
        <p:txBody>
          <a:bodyPr>
            <a:normAutofit lnSpcReduction="10000"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9挪亚的后代记在下面。挪亚是个义人，在当时的世代是个完全人。挪亚与　神同行。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10挪亚生了三个儿子，就是闪、含、雅弗。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11世界在　神面前败坏，地上满了强暴。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12　神观看世界，见是败坏了；凡有血气的人，在地上都败坏了行为。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13　神就对挪亚说：“凡有血气的人，他的尽头已经来到我面前，因为地上满了他们的强暴，我要把他们和地一并毁灭。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775" y="102235"/>
            <a:ext cx="7624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创</a:t>
            </a:r>
            <a:r>
              <a:rPr lang="en-US" altLang="zh-CN" sz="4000" dirty="0" smtClean="0">
                <a:solidFill>
                  <a:schemeClr val="bg1"/>
                </a:solidFill>
              </a:rPr>
              <a:t>6</a:t>
            </a:r>
            <a:r>
              <a:rPr lang="zh-CN" altLang="en-US" sz="4000" dirty="0" smtClean="0">
                <a:solidFill>
                  <a:schemeClr val="bg1"/>
                </a:solidFill>
              </a:rPr>
              <a:t>：</a:t>
            </a:r>
            <a:r>
              <a:rPr lang="en-US" altLang="zh-CN" sz="4000" dirty="0" smtClean="0">
                <a:solidFill>
                  <a:schemeClr val="bg1"/>
                </a:solidFill>
              </a:rPr>
              <a:t>9--22</a:t>
            </a:r>
            <a:endParaRPr lang="en-US" altLang="zh-CN" sz="4000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55" y="1002030"/>
            <a:ext cx="8858885" cy="5124450"/>
          </a:xfrm>
        </p:spPr>
        <p:txBody>
          <a:bodyPr>
            <a:normAutofit lnSpcReduction="2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、毫无怨言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工程浩大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造方舟</a:t>
            </a:r>
            <a:endParaRPr lang="zh-CN" altLang="en-US"/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长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肘，等于150米，宽50肘等于25米，高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肘等于15米，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按平方米计：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一层平面积有：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3750平方米；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三层共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有11250平方米，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相当于1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亩地面积。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rcRect l="18317" t="6846" r="16534" b="9877"/>
          <a:stretch>
            <a:fillRect/>
          </a:stretch>
        </p:blipFill>
        <p:spPr>
          <a:xfrm>
            <a:off x="3870960" y="2952115"/>
            <a:ext cx="5241925" cy="37693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55" y="1002030"/>
            <a:ext cx="8858885" cy="5124450"/>
          </a:xfrm>
        </p:spPr>
        <p:txBody>
          <a:bodyPr>
            <a:normAutofit lnSpcReduction="2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、毫无怨言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工程浩大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造方舟</a:t>
            </a:r>
            <a:endParaRPr lang="zh-CN" altLang="en-US"/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化尽一切的人力、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财、物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0" y="2747645"/>
            <a:ext cx="7272655" cy="40913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070"/>
            <a:ext cx="8229600" cy="798195"/>
          </a:xfrm>
        </p:spPr>
        <p:txBody>
          <a:bodyPr>
            <a:normAutofit/>
          </a:bodyPr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55" y="768350"/>
            <a:ext cx="8858885" cy="5358130"/>
          </a:xfrm>
        </p:spPr>
        <p:txBody>
          <a:bodyPr>
            <a:normAutofit lnSpcReduction="20000"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、毫无怨言</a:t>
            </a:r>
            <a:endParaRPr lang="zh-CN" altLang="en-US"/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要承受多少的讽刺，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说你丈夫疯了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兄弟姐妹、亲朋好友的打击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2400935"/>
            <a:ext cx="810387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、同心同行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摩3:3“二人若不同心，岂能同行呢？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2489835"/>
            <a:ext cx="7522845" cy="4231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626110"/>
          </a:xfrm>
        </p:spPr>
        <p:txBody>
          <a:bodyPr>
            <a:normAutofit fontScale="90000"/>
          </a:bodyPr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616585"/>
            <a:ext cx="8747760" cy="5509895"/>
          </a:xfrm>
        </p:spPr>
        <p:txBody>
          <a:bodyPr/>
          <a:p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、同心同行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1耶和华对挪亚说：“你和你的全家都要进入方舟，4因为</a:t>
            </a:r>
            <a:r>
              <a:rPr sz="3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再过七天</a:t>
            </a:r>
            <a:r>
              <a:rPr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，我要降雨在地上四十昼夜，把我所造的各种活物都从地上除灭。”5挪亚就遵着耶和华所吩咐的行了。</a:t>
            </a:r>
            <a:endParaRPr sz="3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 sz="3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185" y="3386455"/>
            <a:ext cx="6184265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r>
              <a:rPr 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、同心同行</a:t>
            </a:r>
            <a:endParaRPr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弗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：22你们作妻子的，当顺服自己的丈夫，如同顺服主。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  <a:r>
              <a:rPr lang="zh-CN" altLang="en-US" sz="36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因为丈夫是妻子的头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，如同基督是教会的头，他又是教会全体的救主。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"/>
            <a:ext cx="8229600" cy="79819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737870"/>
            <a:ext cx="8747760" cy="5388610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、竭力帮助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养育儿子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箴22:6教养孩童，使他走当行的道，就是到老他也不偏离。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rcRect l="26012" r="11554" b="10325"/>
          <a:stretch>
            <a:fillRect/>
          </a:stretch>
        </p:blipFill>
        <p:spPr>
          <a:xfrm>
            <a:off x="3769360" y="2569210"/>
            <a:ext cx="5317490" cy="4296410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rcRect l="18570" t="7407" r="16534" b="18855"/>
          <a:stretch>
            <a:fillRect/>
          </a:stretch>
        </p:blipFill>
        <p:spPr>
          <a:xfrm>
            <a:off x="4993640" y="4789170"/>
            <a:ext cx="2869565" cy="1835150"/>
          </a:xfrm>
          <a:prstGeom prst="rect">
            <a:avLst/>
          </a:prstGeo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3"/>
          <a:srcRect l="18317" t="6846" r="16534" b="17060"/>
          <a:stretch>
            <a:fillRect/>
          </a:stretch>
        </p:blipFill>
        <p:spPr>
          <a:xfrm>
            <a:off x="1260475" y="2569210"/>
            <a:ext cx="3136265" cy="2061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、竭力帮助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传递异象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1863090"/>
            <a:ext cx="8796020" cy="4947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、竭力帮助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鼓励儿子一同参与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1958975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070"/>
            <a:ext cx="8229600" cy="666115"/>
          </a:xfrm>
        </p:spPr>
        <p:txBody>
          <a:bodyPr>
            <a:normAutofit fontScale="90000"/>
          </a:bodyPr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最佳帮手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妻子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5" y="718820"/>
            <a:ext cx="8909685" cy="600202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竭力帮助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箴言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10才德的妇人谁能得着呢？她的价值远胜过珍珠。11她丈夫心里倚靠她，必不缺少利益，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12她一生使丈夫有益无损。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26她开口就发智慧，她舌上有仁慈的法则。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27她观察家务，并不吃闲饭。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28她的儿女起来称她有福，她的丈夫也称赞她，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29说：“才德的女子很多，惟独你超过一切！”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30艳丽是虚假的，美容是虚浮的，惟敬畏耶和华的妇女必得称赞。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39065"/>
            <a:ext cx="8890000" cy="6490335"/>
          </a:xfrm>
        </p:spPr>
        <p:txBody>
          <a:bodyPr>
            <a:normAutofit lnSpcReduction="10000"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14你要用歌斐木造一只方舟，分一间一间地造，里外抹上松香。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15方舟的造法乃是这样：要长三百肘，宽五十肘，高三十肘。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16方舟上边要留透光处，高一肘。方舟的门要开在旁边。方舟要分上、中、下三层。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17看哪，我要使洪水泛滥在地上，毁灭天下。凡地上有血肉、有气息的活物，无一不死。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18我却要与你立约。你同你的妻，与儿子、儿妇，都要进入方舟。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完全听从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儿子、儿妇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02030"/>
            <a:ext cx="8747760" cy="5124450"/>
          </a:xfrm>
        </p:spPr>
        <p:txBody>
          <a:bodyPr/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弗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6:1 你们作儿女的，要在主里听从父母，这是理所当然的。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要孝敬父母，使你得福，在世长寿。这是第一条带应许的诫命。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9515" y="3408045"/>
            <a:ext cx="6182360" cy="34778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完全听从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儿子、儿妇</a:t>
            </a:r>
            <a:endParaRPr lang="zh-CN" altLang="en-US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听从父母、孝敬父母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参与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建造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2296795"/>
            <a:ext cx="8158480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803910"/>
          </a:xfrm>
        </p:spPr>
        <p:txBody>
          <a:bodyPr>
            <a:normAutofit/>
          </a:bodyPr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完全听从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儿子、儿妇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072515"/>
            <a:ext cx="8747760" cy="505396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同蒙拯救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3785235"/>
            <a:ext cx="5567045" cy="3131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85" y="4055745"/>
            <a:ext cx="3632835" cy="272542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3"/>
          <a:srcRect b="6079"/>
          <a:stretch>
            <a:fillRect/>
          </a:stretch>
        </p:blipFill>
        <p:spPr>
          <a:xfrm>
            <a:off x="3061335" y="795020"/>
            <a:ext cx="6001385" cy="31743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316484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r>
              <a:rPr lang="zh-CN" altLang="en-US" sz="4000" dirty="0" smtClean="0"/>
              <a:t>同心建造</a:t>
            </a:r>
            <a:r>
              <a:rPr lang="en-US" altLang="zh-CN" sz="4000" dirty="0" smtClean="0"/>
              <a:t>---</a:t>
            </a:r>
            <a:r>
              <a:rPr lang="zh-CN" altLang="en-US" sz="4000" dirty="0" smtClean="0"/>
              <a:t>家</a:t>
            </a:r>
            <a:br>
              <a:rPr lang="zh-CN" altLang="en-US" sz="4000" dirty="0" smtClean="0"/>
            </a:br>
            <a:r>
              <a:rPr lang="zh-CN" altLang="en-US" sz="4000" dirty="0" smtClean="0"/>
              <a:t>一同参与的重要</a:t>
            </a:r>
            <a:br>
              <a:rPr lang="zh-CN" altLang="en-US" sz="6000" dirty="0" smtClean="0"/>
            </a:br>
            <a:r>
              <a:rPr lang="en-US" altLang="zh-CN" sz="6000" dirty="0" smtClean="0"/>
              <a:t>	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0" y="2747645"/>
            <a:ext cx="7272655" cy="409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189547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br>
              <a:rPr lang="zh-CN" altLang="en-US" sz="4000" dirty="0" smtClean="0"/>
            </a:br>
            <a:r>
              <a:rPr lang="zh-CN" altLang="en-US" sz="4000" dirty="0" smtClean="0"/>
              <a:t>一同参与教会的侍奉</a:t>
            </a:r>
            <a:br>
              <a:rPr lang="zh-CN" altLang="en-US" sz="6000" dirty="0" smtClean="0"/>
            </a:br>
            <a:r>
              <a:rPr lang="en-US" altLang="zh-CN" sz="6000" dirty="0" smtClean="0"/>
              <a:t>	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2046605"/>
            <a:ext cx="8518525" cy="479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b="3736"/>
          <a:stretch>
            <a:fillRect/>
          </a:stretch>
        </p:blipFill>
        <p:spPr>
          <a:xfrm>
            <a:off x="-5080" y="340995"/>
            <a:ext cx="9154160" cy="638048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95" y="4073525"/>
            <a:ext cx="2186305" cy="920750"/>
          </a:xfrm>
          <a:prstGeom prst="rect">
            <a:avLst/>
          </a:prstGeom>
        </p:spPr>
      </p:pic>
      <p:pic>
        <p:nvPicPr>
          <p:cNvPr id="10" name="图片 9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35" y="3338195"/>
            <a:ext cx="1943100" cy="862330"/>
          </a:xfrm>
          <a:prstGeom prst="rect">
            <a:avLst/>
          </a:prstGeom>
        </p:spPr>
      </p:pic>
      <p:pic>
        <p:nvPicPr>
          <p:cNvPr id="11" name="图片 10" descr="图片4"/>
          <p:cNvPicPr>
            <a:picLocks noChangeAspect="1"/>
          </p:cNvPicPr>
          <p:nvPr/>
        </p:nvPicPr>
        <p:blipFill>
          <a:blip r:embed="rId4"/>
          <a:srcRect l="14468" r="14220"/>
          <a:stretch>
            <a:fillRect/>
          </a:stretch>
        </p:blipFill>
        <p:spPr>
          <a:xfrm>
            <a:off x="2630170" y="2559685"/>
            <a:ext cx="1125220" cy="785495"/>
          </a:xfrm>
          <a:prstGeom prst="rect">
            <a:avLst/>
          </a:prstGeom>
        </p:spPr>
      </p:pic>
      <p:pic>
        <p:nvPicPr>
          <p:cNvPr id="12" name="图片 11" descr="图片5"/>
          <p:cNvPicPr>
            <a:picLocks noChangeAspect="1"/>
          </p:cNvPicPr>
          <p:nvPr/>
        </p:nvPicPr>
        <p:blipFill>
          <a:blip r:embed="rId5"/>
          <a:srcRect l="14437" r="11667"/>
          <a:stretch>
            <a:fillRect/>
          </a:stretch>
        </p:blipFill>
        <p:spPr>
          <a:xfrm>
            <a:off x="1059815" y="1635125"/>
            <a:ext cx="1296035" cy="778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301625"/>
            <a:ext cx="8939530" cy="6327775"/>
          </a:xfrm>
        </p:spPr>
        <p:txBody>
          <a:bodyPr>
            <a:normAutofit lnSpcReduction="10000"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19凡有血肉的活物，每样两个，一公一母，你要带进方舟，好在你那里保全生命。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20飞鸟各从其类，牲畜各从其类，地上的昆虫各从其类，每样两个，要到你那里，好保全生命。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21你要拿各样食物积蓄起来，好作你和它们的食物。”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22挪亚就这样行。凡　神所吩咐的，他都照样行了。</a:t>
            </a:r>
            <a:endParaRPr lang="zh-CN" altLang="en-US" sz="36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316484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r>
              <a:rPr lang="zh-CN" altLang="en-US" sz="6000" dirty="0" smtClean="0"/>
              <a:t>同心建造</a:t>
            </a:r>
            <a:r>
              <a:rPr lang="en-US" altLang="zh-CN" sz="6000" dirty="0" smtClean="0"/>
              <a:t>---	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1" cstate="print"/>
          <a:srcRect l="16949" t="7692" r="18644" b="7692"/>
          <a:stretch>
            <a:fillRect/>
          </a:stretch>
        </p:blipFill>
        <p:spPr bwMode="auto">
          <a:xfrm>
            <a:off x="5257800" y="1264285"/>
            <a:ext cx="1244600" cy="144081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747645"/>
            <a:ext cx="7272655" cy="409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955"/>
            <a:ext cx="8229600" cy="777240"/>
          </a:xfrm>
        </p:spPr>
        <p:txBody>
          <a:bodyPr/>
          <a:p>
            <a:r>
              <a:rPr lang="zh-CN" altLang="en-US" sz="4000" b="1" dirty="0" smtClean="0">
                <a:sym typeface="+mn-ea"/>
              </a:rPr>
              <a:t>一、挪亚的时代</a:t>
            </a:r>
            <a:endParaRPr lang="zh-CN" altLang="en-US" sz="4000" b="1" dirty="0" smtClean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55" y="666750"/>
            <a:ext cx="8930005" cy="5936615"/>
          </a:xfrm>
        </p:spPr>
        <p:txBody>
          <a:bodyPr>
            <a:normAutofit lnSpcReduction="10000"/>
          </a:bodyPr>
          <a:p>
            <a:r>
              <a:rPr lang="zh-CN" altLang="en-US" sz="3600" b="1"/>
              <a:t>创</a:t>
            </a:r>
            <a:r>
              <a:rPr lang="en-US" altLang="zh-CN" sz="3600" b="1"/>
              <a:t>6</a:t>
            </a:r>
            <a:r>
              <a:rPr lang="zh-CN" altLang="en-US" sz="3600" b="1"/>
              <a:t>：</a:t>
            </a:r>
            <a:r>
              <a:rPr lang="en-US" altLang="zh-CN" sz="3600" b="1"/>
              <a:t>5耶和华见人在地上罪恶很大，终日所思想的尽都是恶</a:t>
            </a:r>
            <a:r>
              <a:rPr lang="zh-CN" altLang="en-US" sz="3600" b="1"/>
              <a:t>，</a:t>
            </a:r>
            <a:endParaRPr lang="zh-CN" altLang="en-US" sz="3600" b="1"/>
          </a:p>
          <a:p>
            <a:r>
              <a:rPr lang="zh-CN" altLang="en-US" sz="3600" b="1"/>
              <a:t>12　神观看世界，见是败坏了；凡有血气的人，在地上都败坏了行为。</a:t>
            </a:r>
            <a:endParaRPr lang="zh-CN" altLang="en-US" sz="3600" b="1"/>
          </a:p>
          <a:p>
            <a:r>
              <a:rPr lang="zh-CN" altLang="en-US" b="1">
                <a:sym typeface="+mn-ea"/>
              </a:rPr>
              <a:t>只注重今生而完全没有与  神产生有真正信仰</a:t>
            </a:r>
            <a:endParaRPr lang="zh-CN" altLang="en-US" b="1"/>
          </a:p>
          <a:p>
            <a:r>
              <a:rPr lang="zh-CN" altLang="en-US" b="1"/>
              <a:t>是不敬畏   神</a:t>
            </a:r>
            <a:endParaRPr lang="zh-CN" altLang="en-US" b="1"/>
          </a:p>
          <a:p>
            <a:r>
              <a:rPr lang="zh-CN" altLang="en-US" b="1"/>
              <a:t>随意嫁娶 </a:t>
            </a:r>
            <a:endParaRPr lang="zh-CN" altLang="en-US" b="1"/>
          </a:p>
          <a:p>
            <a:r>
              <a:rPr lang="zh-CN" altLang="en-US" b="1"/>
              <a:t>放纵情欲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0372"/>
          <a:stretch>
            <a:fillRect/>
          </a:stretch>
        </p:blipFill>
        <p:spPr>
          <a:xfrm>
            <a:off x="2987040" y="3739515"/>
            <a:ext cx="6182995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3035"/>
            <a:ext cx="8229600" cy="92011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一家之主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---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挪亚</a:t>
            </a:r>
            <a:endParaRPr lang="zh-CN" altLang="en-US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1174115"/>
            <a:ext cx="8747760" cy="4952365"/>
          </a:xfrm>
        </p:spPr>
        <p:txBody>
          <a:bodyPr/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、与  神同行</a:t>
            </a:r>
            <a:endParaRPr lang="zh-CN" altLang="en-US"/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8惟有挪亚在耶和华眼前蒙恩。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9挪亚的后代记在下面。挪亚是个义人，在当时的世代是个完全人。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挪亚与　神同行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159385"/>
            <a:ext cx="8907780" cy="6562090"/>
          </a:xfrm>
        </p:spPr>
        <p:txBody>
          <a:bodyPr>
            <a:normAutofit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、与  神同行</a:t>
            </a:r>
            <a:endParaRPr lang="zh-CN" altLang="en-US"/>
          </a:p>
          <a:p>
            <a:r>
              <a:rPr 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21以诺活到六十五岁，生了玛土撒拉。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22以诺生玛土撒拉之后，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与　神同行三百年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，并且生儿养女。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23以诺共活了三百六十五岁。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以诺与　神同行，　神将他取去，他就不在世了。</a:t>
            </a:r>
            <a:endParaRPr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620" y="159385"/>
            <a:ext cx="8907780" cy="6562090"/>
          </a:xfrm>
        </p:spPr>
        <p:txBody>
          <a:bodyPr>
            <a:normAutofit/>
          </a:bodyPr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、与  神同行</a:t>
            </a:r>
            <a:endParaRPr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r>
              <a:rPr 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5以诺因着信，被接去，不至于见死，人也找不着他，因为　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神已经把他接去了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。只是他被接去以先，已经得了　神喜悦他的明证。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2855</Words>
  <Application>WPS 演示</Application>
  <PresentationFormat>On-screen Show (4:3)</PresentationFormat>
  <Paragraphs>295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Office Theme</vt:lpstr>
      <vt:lpstr>    同心建造---	</vt:lpstr>
      <vt:lpstr>PowerPoint 演示文稿</vt:lpstr>
      <vt:lpstr>PowerPoint 演示文稿</vt:lpstr>
      <vt:lpstr>PowerPoint 演示文稿</vt:lpstr>
      <vt:lpstr>    同心建造---	</vt:lpstr>
      <vt:lpstr>一、挪亚的时代</vt:lpstr>
      <vt:lpstr>一家之主---挪亚</vt:lpstr>
      <vt:lpstr>PowerPoint 演示文稿</vt:lpstr>
      <vt:lpstr>PowerPoint 演示文稿</vt:lpstr>
      <vt:lpstr>PowerPoint 演示文稿</vt:lpstr>
      <vt:lpstr>一家之主---挪亚</vt:lpstr>
      <vt:lpstr>一家之主---挪亚</vt:lpstr>
      <vt:lpstr>一家之主---挪亚</vt:lpstr>
      <vt:lpstr>一家之主---挪亚</vt:lpstr>
      <vt:lpstr>一家之主---挪亚</vt:lpstr>
      <vt:lpstr>一家之主---挪亚</vt:lpstr>
      <vt:lpstr>PowerPoint 演示文稿</vt:lpstr>
      <vt:lpstr>PowerPoint 演示文稿</vt:lpstr>
      <vt:lpstr>PowerPoint 演示文稿</vt:lpstr>
      <vt:lpstr>最佳帮手---妻子</vt:lpstr>
      <vt:lpstr>最佳帮手---妻子</vt:lpstr>
      <vt:lpstr>最佳帮手---妻子</vt:lpstr>
      <vt:lpstr>最佳帮手---妻子</vt:lpstr>
      <vt:lpstr>最佳帮手---妻子</vt:lpstr>
      <vt:lpstr>最佳帮手---妻子</vt:lpstr>
      <vt:lpstr>最佳帮手---妻子</vt:lpstr>
      <vt:lpstr>最佳帮手---妻子</vt:lpstr>
      <vt:lpstr>最佳帮手---妻子</vt:lpstr>
      <vt:lpstr>最佳帮手---妻子</vt:lpstr>
      <vt:lpstr>三、完全听从---儿子、儿妇</vt:lpstr>
      <vt:lpstr>完全听从---儿子、儿妇</vt:lpstr>
      <vt:lpstr>完全听从---儿子、儿妇</vt:lpstr>
      <vt:lpstr>    同心建造---	</vt:lpstr>
      <vt:lpstr>    同心建造---家 一同参与的重要 	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把 基督信仰 带给  你的</dc:title>
  <dc:creator>Don Li</dc:creator>
  <cp:lastModifiedBy>LJZ</cp:lastModifiedBy>
  <cp:revision>62</cp:revision>
  <dcterms:created xsi:type="dcterms:W3CDTF">2006-08-16T00:00:00Z</dcterms:created>
  <dcterms:modified xsi:type="dcterms:W3CDTF">2019-02-24T13:39:46Z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2052-11.1.0.8389</vt:lpwstr>
  </property>
</Properties>
</file>